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033E4C1-CE9D-4108-8B90-3904933CE0F0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784306-F9DF-48C8-A3A5-5B314EAEFBC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3E4C1-CE9D-4108-8B90-3904933CE0F0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84306-F9DF-48C8-A3A5-5B314EAEFBC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4033E4C1-CE9D-4108-8B90-3904933CE0F0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4E784306-F9DF-48C8-A3A5-5B314EAEFBC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3E4C1-CE9D-4108-8B90-3904933CE0F0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E784306-F9DF-48C8-A3A5-5B314EAEFBCE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3E4C1-CE9D-4108-8B90-3904933CE0F0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E784306-F9DF-48C8-A3A5-5B314EAEFBCE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033E4C1-CE9D-4108-8B90-3904933CE0F0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E784306-F9DF-48C8-A3A5-5B314EAEFBCE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033E4C1-CE9D-4108-8B90-3904933CE0F0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E784306-F9DF-48C8-A3A5-5B314EAEFBCE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AU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3E4C1-CE9D-4108-8B90-3904933CE0F0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E784306-F9DF-48C8-A3A5-5B314EAEFBC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3E4C1-CE9D-4108-8B90-3904933CE0F0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784306-F9DF-48C8-A3A5-5B314EAEFBC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3E4C1-CE9D-4108-8B90-3904933CE0F0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E784306-F9DF-48C8-A3A5-5B314EAEFBCE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4033E4C1-CE9D-4108-8B90-3904933CE0F0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4E784306-F9DF-48C8-A3A5-5B314EAEFBCE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033E4C1-CE9D-4108-8B90-3904933CE0F0}" type="datetimeFigureOut">
              <a:rPr lang="en-US" smtClean="0"/>
              <a:pPr/>
              <a:t>1/24/2011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E784306-F9DF-48C8-A3A5-5B314EAEFBCE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Key Management Roles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4. Implement an Alternative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The strategy that is judged to be the most suitable is chosen.</a:t>
            </a:r>
          </a:p>
          <a:p>
            <a:endParaRPr lang="en-AU" dirty="0" smtClean="0"/>
          </a:p>
          <a:p>
            <a:r>
              <a:rPr lang="en-AU" dirty="0" smtClean="0"/>
              <a:t>This strategy is then put in place within the organisation.  This will involve a high amount of communication and possibly some training.</a:t>
            </a:r>
            <a:endParaRPr lang="en-A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5. Monitor and Review Results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Management must set targets and check to see if they have been met.</a:t>
            </a:r>
          </a:p>
          <a:p>
            <a:endParaRPr lang="en-AU" dirty="0" smtClean="0"/>
          </a:p>
          <a:p>
            <a:r>
              <a:rPr lang="en-AU" dirty="0" smtClean="0"/>
              <a:t>If the targets are not met management must determine why they have not been met and review and modify the plan if necessary.</a:t>
            </a:r>
          </a:p>
          <a:p>
            <a:endParaRPr lang="en-AU" dirty="0" smtClean="0"/>
          </a:p>
          <a:p>
            <a:r>
              <a:rPr lang="en-AU" dirty="0" smtClean="0"/>
              <a:t>The plan should be review regularly and revised if necessary.</a:t>
            </a:r>
          </a:p>
          <a:p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Organising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</a:t>
            </a:r>
            <a:r>
              <a:rPr lang="en-US" i="1" dirty="0" smtClean="0"/>
              <a:t>coordination</a:t>
            </a:r>
            <a:r>
              <a:rPr lang="en-US" dirty="0" smtClean="0"/>
              <a:t> of resources and tasks to achieve objectives.</a:t>
            </a:r>
          </a:p>
          <a:p>
            <a:endParaRPr lang="en-US" dirty="0" smtClean="0"/>
          </a:p>
          <a:p>
            <a:r>
              <a:rPr lang="en-US" dirty="0" smtClean="0"/>
              <a:t>It is the process management goes through when it attempts to arrange resources to match up with tasks.</a:t>
            </a:r>
          </a:p>
          <a:p>
            <a:endParaRPr lang="en-US" dirty="0" smtClean="0"/>
          </a:p>
          <a:p>
            <a:r>
              <a:rPr lang="en-US" dirty="0" err="1" smtClean="0"/>
              <a:t>Organising</a:t>
            </a:r>
            <a:r>
              <a:rPr lang="en-US" dirty="0" smtClean="0"/>
              <a:t> may include:</a:t>
            </a:r>
          </a:p>
          <a:p>
            <a:pPr>
              <a:buFont typeface="Arial"/>
              <a:buChar char="•"/>
            </a:pPr>
            <a:r>
              <a:rPr lang="en-US" sz="2600" dirty="0" smtClean="0"/>
              <a:t>Establishing the structure of an </a:t>
            </a:r>
            <a:r>
              <a:rPr lang="en-US" sz="2600" dirty="0" err="1" smtClean="0"/>
              <a:t>organisation</a:t>
            </a:r>
            <a:endParaRPr lang="en-US" sz="2600" dirty="0" smtClean="0"/>
          </a:p>
          <a:p>
            <a:pPr>
              <a:buFont typeface="Arial"/>
              <a:buChar char="•"/>
            </a:pPr>
            <a:r>
              <a:rPr lang="en-US" sz="2600" dirty="0" smtClean="0"/>
              <a:t>Determining work activities</a:t>
            </a:r>
          </a:p>
          <a:p>
            <a:pPr>
              <a:buFont typeface="Arial"/>
              <a:buChar char="•"/>
            </a:pPr>
            <a:r>
              <a:rPr lang="en-US" sz="2600" dirty="0" smtClean="0"/>
              <a:t>Classifying and grouping activities</a:t>
            </a:r>
          </a:p>
          <a:p>
            <a:pPr>
              <a:buFont typeface="Arial"/>
              <a:buChar char="•"/>
            </a:pPr>
            <a:r>
              <a:rPr lang="en-US" sz="2600" dirty="0" smtClean="0"/>
              <a:t>Assigning work</a:t>
            </a:r>
          </a:p>
          <a:p>
            <a:pPr>
              <a:buFont typeface="Arial"/>
              <a:buChar char="•"/>
            </a:pPr>
            <a:r>
              <a:rPr lang="en-US" sz="2600" dirty="0" smtClean="0"/>
              <a:t>Delegating authority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Leading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The process of having vision and influencing and motivating people to work towards achieving that vision.</a:t>
            </a:r>
          </a:p>
          <a:p>
            <a:endParaRPr lang="en-AU" dirty="0" smtClean="0"/>
          </a:p>
          <a:p>
            <a:r>
              <a:rPr lang="en-AU" dirty="0" smtClean="0"/>
              <a:t>Leadership involves activities such as communication, negotiation and motivation.</a:t>
            </a:r>
          </a:p>
          <a:p>
            <a:endParaRPr lang="en-AU" dirty="0" smtClean="0"/>
          </a:p>
          <a:p>
            <a:r>
              <a:rPr lang="en-AU" dirty="0" smtClean="0"/>
              <a:t>Leadership can be </a:t>
            </a:r>
            <a:r>
              <a:rPr lang="en-AU" i="1" dirty="0" smtClean="0"/>
              <a:t>transactional</a:t>
            </a:r>
            <a:r>
              <a:rPr lang="en-AU" dirty="0" smtClean="0"/>
              <a:t> which involves providing staff with rewards in return for compliance or </a:t>
            </a:r>
            <a:r>
              <a:rPr lang="en-AU" i="1" dirty="0" smtClean="0"/>
              <a:t>transformational</a:t>
            </a:r>
            <a:r>
              <a:rPr lang="en-AU" dirty="0" smtClean="0"/>
              <a:t> where a leader inspires staff with vision.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Leading - Qualities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Three distinct qualities are central to leadership:</a:t>
            </a:r>
          </a:p>
          <a:p>
            <a:endParaRPr lang="en-AU" dirty="0" smtClean="0"/>
          </a:p>
          <a:p>
            <a:pPr>
              <a:buNone/>
            </a:pPr>
            <a:r>
              <a:rPr lang="en-AU" dirty="0" smtClean="0"/>
              <a:t>	1. Interpersonal qualities involve </a:t>
            </a:r>
            <a:r>
              <a:rPr lang="en-AU" dirty="0" err="1" smtClean="0"/>
              <a:t>liasing</a:t>
            </a:r>
            <a:r>
              <a:rPr lang="en-AU" dirty="0" smtClean="0"/>
              <a:t> or dealing with people (e.g. personal communication)</a:t>
            </a:r>
          </a:p>
          <a:p>
            <a:pPr>
              <a:buNone/>
            </a:pPr>
            <a:r>
              <a:rPr lang="en-AU" dirty="0" smtClean="0"/>
              <a:t>	2. Informational qualities involve gathering and communicating information (e.g. Reporting developments)</a:t>
            </a:r>
          </a:p>
          <a:p>
            <a:pPr>
              <a:buNone/>
            </a:pPr>
            <a:r>
              <a:rPr lang="en-AU" dirty="0" smtClean="0"/>
              <a:t>	3. Decision-making qualities involve making choices in order to solve problems or take up opportunities (e.g. Determining strategies)</a:t>
            </a:r>
            <a:endParaRPr lang="en-A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Leading – Tomorrow’s leaders...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A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096998"/>
            <a:ext cx="8572560" cy="3689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Controlling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process of evaluating performance and taking corrective action to ensure that set objectives are being met.</a:t>
            </a:r>
          </a:p>
          <a:p>
            <a:endParaRPr lang="en-US" dirty="0" smtClean="0"/>
          </a:p>
          <a:p>
            <a:r>
              <a:rPr lang="en-US" dirty="0" smtClean="0"/>
              <a:t>Controlling compares planned or forecasted achievements with actual performance.  </a:t>
            </a:r>
          </a:p>
          <a:p>
            <a:endParaRPr lang="en-US" dirty="0" smtClean="0"/>
          </a:p>
          <a:p>
            <a:r>
              <a:rPr lang="en-US" dirty="0" smtClean="0"/>
              <a:t>Management needs to ask the questions:  “Did we achieve what we set out to achieve?”  “How can we do things better?”  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Controlling - Process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There are three steps involved in Controlling:</a:t>
            </a:r>
          </a:p>
          <a:p>
            <a:pPr lvl="1">
              <a:buNone/>
            </a:pPr>
            <a:endParaRPr lang="en-AU" dirty="0" smtClean="0"/>
          </a:p>
          <a:p>
            <a:pPr lvl="1">
              <a:buNone/>
            </a:pPr>
            <a:r>
              <a:rPr lang="en-AU" dirty="0" smtClean="0"/>
              <a:t>	1. Establishing standards in line with objectives.</a:t>
            </a:r>
          </a:p>
          <a:p>
            <a:pPr lvl="1">
              <a:buNone/>
            </a:pPr>
            <a:endParaRPr lang="en-AU" dirty="0" smtClean="0"/>
          </a:p>
          <a:p>
            <a:pPr lvl="1">
              <a:buNone/>
            </a:pPr>
            <a:r>
              <a:rPr lang="en-AU" dirty="0" smtClean="0"/>
              <a:t>	2. Measuring the performance against the set standards.</a:t>
            </a:r>
          </a:p>
          <a:p>
            <a:pPr lvl="1">
              <a:buNone/>
            </a:pPr>
            <a:endParaRPr lang="en-AU" dirty="0" smtClean="0"/>
          </a:p>
          <a:p>
            <a:pPr lvl="1">
              <a:buNone/>
            </a:pPr>
            <a:r>
              <a:rPr lang="en-AU" dirty="0" smtClean="0"/>
              <a:t>	3. Making changes if necessary to ensure the objectives get met.</a:t>
            </a:r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POLC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AU" dirty="0" smtClean="0"/>
              <a:t>There are four key management roles.</a:t>
            </a:r>
          </a:p>
          <a:p>
            <a:endParaRPr lang="en-AU" dirty="0" smtClean="0"/>
          </a:p>
          <a:p>
            <a:r>
              <a:rPr lang="en-AU" dirty="0" smtClean="0"/>
              <a:t>Say in your head 5 times: management roles = POLC.</a:t>
            </a:r>
          </a:p>
          <a:p>
            <a:endParaRPr lang="en-AU" dirty="0" smtClean="0"/>
          </a:p>
          <a:p>
            <a:r>
              <a:rPr lang="en-AU" dirty="0" smtClean="0"/>
              <a:t>DO NOT FORGET THIS!</a:t>
            </a:r>
          </a:p>
          <a:p>
            <a:endParaRPr lang="en-AU" dirty="0" smtClean="0"/>
          </a:p>
          <a:p>
            <a:r>
              <a:rPr lang="en-AU" dirty="0" smtClean="0"/>
              <a:t>Very easy marks to be had on exam, common mistake to confuse this with management functions or skills.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POLC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Now say the following 5 times in your head.</a:t>
            </a:r>
          </a:p>
          <a:p>
            <a:endParaRPr lang="en-AU" u="sng" dirty="0" smtClean="0"/>
          </a:p>
          <a:p>
            <a:r>
              <a:rPr lang="en-AU" sz="3600" u="sng" dirty="0" smtClean="0"/>
              <a:t>P</a:t>
            </a:r>
            <a:r>
              <a:rPr lang="en-AU" sz="3600" dirty="0" smtClean="0"/>
              <a:t>lanning</a:t>
            </a:r>
          </a:p>
          <a:p>
            <a:endParaRPr lang="en-AU" dirty="0" smtClean="0"/>
          </a:p>
          <a:p>
            <a:r>
              <a:rPr lang="en-AU" sz="3600" u="sng" dirty="0" smtClean="0"/>
              <a:t>O</a:t>
            </a:r>
            <a:r>
              <a:rPr lang="en-AU" sz="3600" dirty="0" smtClean="0"/>
              <a:t>rganising</a:t>
            </a:r>
          </a:p>
          <a:p>
            <a:endParaRPr lang="en-AU" dirty="0" smtClean="0"/>
          </a:p>
          <a:p>
            <a:r>
              <a:rPr lang="en-AU" sz="3900" u="sng" dirty="0" smtClean="0"/>
              <a:t>L</a:t>
            </a:r>
            <a:r>
              <a:rPr lang="en-AU" sz="3900" dirty="0" smtClean="0"/>
              <a:t>eading</a:t>
            </a:r>
          </a:p>
          <a:p>
            <a:endParaRPr lang="en-AU" dirty="0" smtClean="0"/>
          </a:p>
          <a:p>
            <a:r>
              <a:rPr lang="en-AU" sz="3900" u="sng" dirty="0" smtClean="0"/>
              <a:t>C</a:t>
            </a:r>
            <a:r>
              <a:rPr lang="en-AU" sz="3900" dirty="0" smtClean="0"/>
              <a:t>ontrolling</a:t>
            </a:r>
            <a:endParaRPr lang="en-AU" sz="3900" u="sng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Planning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sz="2400" dirty="0" smtClean="0"/>
              <a:t>The process of setting objectives and deciding on the methods to achieve them.</a:t>
            </a:r>
          </a:p>
          <a:p>
            <a:endParaRPr lang="en-AU" sz="2000" dirty="0" smtClean="0"/>
          </a:p>
          <a:p>
            <a:r>
              <a:rPr lang="en-AU" sz="2400" dirty="0" smtClean="0"/>
              <a:t>There are three levels of planning:</a:t>
            </a:r>
            <a:endParaRPr lang="en-AU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04826" y="3357562"/>
          <a:ext cx="8382016" cy="3026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8714"/>
                <a:gridCol w="7203302"/>
              </a:tblGrid>
              <a:tr h="431247"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Level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dirty="0" smtClean="0"/>
                        <a:t>Description</a:t>
                      </a:r>
                      <a:endParaRPr lang="en-AU" dirty="0"/>
                    </a:p>
                  </a:txBody>
                  <a:tcPr/>
                </a:tc>
              </a:tr>
              <a:tr h="766745">
                <a:tc>
                  <a:txBody>
                    <a:bodyPr/>
                    <a:lstStyle/>
                    <a:p>
                      <a:r>
                        <a:rPr lang="en-AU" dirty="0" smtClean="0"/>
                        <a:t>Strategic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Long-term,</a:t>
                      </a:r>
                      <a:r>
                        <a:rPr lang="en-AU" baseline="0" dirty="0" smtClean="0"/>
                        <a:t> typically 3-5 years (sometimes longer).  Determines where in the market the organisation wants to be and what it wants to achieve.</a:t>
                      </a:r>
                      <a:endParaRPr lang="en-AU" dirty="0"/>
                    </a:p>
                  </a:txBody>
                  <a:tcPr/>
                </a:tc>
              </a:tr>
              <a:tr h="766745">
                <a:tc>
                  <a:txBody>
                    <a:bodyPr/>
                    <a:lstStyle/>
                    <a:p>
                      <a:r>
                        <a:rPr lang="en-AU" dirty="0" smtClean="0"/>
                        <a:t>Tactical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Medium-term</a:t>
                      </a:r>
                      <a:r>
                        <a:rPr lang="en-AU" baseline="0" dirty="0" smtClean="0"/>
                        <a:t>, typically 1-2 years.  More flexible and adaptable.  Assists in implementing the strategic plan in smaller steps.  Big focus on allocation of resources. Sometimes referred to as operational planning.</a:t>
                      </a:r>
                      <a:endParaRPr lang="en-AU" dirty="0"/>
                    </a:p>
                  </a:txBody>
                  <a:tcPr/>
                </a:tc>
              </a:tr>
              <a:tr h="766745">
                <a:tc>
                  <a:txBody>
                    <a:bodyPr/>
                    <a:lstStyle/>
                    <a:p>
                      <a:r>
                        <a:rPr lang="en-AU" dirty="0" smtClean="0"/>
                        <a:t>Front-line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Short-term, typically daily, weekly, monthly.</a:t>
                      </a:r>
                      <a:r>
                        <a:rPr lang="en-AU" baseline="0" dirty="0" smtClean="0"/>
                        <a:t>  Focus on meeting production schedules and rostering.  Carried out by supervisors. Also sometimes known as operational planning.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Planning Process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The planning process is a five step process. In short:</a:t>
            </a:r>
          </a:p>
          <a:p>
            <a:endParaRPr lang="en-AU" dirty="0" smtClean="0"/>
          </a:p>
          <a:p>
            <a:pPr lvl="1"/>
            <a:r>
              <a:rPr lang="en-AU" dirty="0" smtClean="0"/>
              <a:t>Set (or define) the objective</a:t>
            </a:r>
          </a:p>
          <a:p>
            <a:pPr lvl="1"/>
            <a:r>
              <a:rPr lang="en-AU" dirty="0" smtClean="0"/>
              <a:t>Analyse the environment</a:t>
            </a:r>
          </a:p>
          <a:p>
            <a:pPr lvl="1"/>
            <a:r>
              <a:rPr lang="en-AU" dirty="0" smtClean="0"/>
              <a:t>Develop and evaluate alternative strategies</a:t>
            </a:r>
          </a:p>
          <a:p>
            <a:pPr lvl="1"/>
            <a:r>
              <a:rPr lang="en-AU" dirty="0" smtClean="0"/>
              <a:t>Implement an alternative</a:t>
            </a:r>
          </a:p>
          <a:p>
            <a:pPr lvl="1"/>
            <a:r>
              <a:rPr lang="en-AU" dirty="0" smtClean="0"/>
              <a:t>Monitor and review results.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1. Set (define) the objective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First step is for management to determine where they want the organisation to go.</a:t>
            </a:r>
          </a:p>
          <a:p>
            <a:endParaRPr lang="en-AU" dirty="0" smtClean="0"/>
          </a:p>
          <a:p>
            <a:r>
              <a:rPr lang="en-AU" dirty="0" smtClean="0"/>
              <a:t>An objective should be SMART:</a:t>
            </a:r>
          </a:p>
          <a:p>
            <a:pPr lvl="1"/>
            <a:r>
              <a:rPr lang="en-AU" u="sng" dirty="0" smtClean="0"/>
              <a:t>S</a:t>
            </a:r>
            <a:r>
              <a:rPr lang="en-AU" dirty="0" smtClean="0"/>
              <a:t>pecific</a:t>
            </a:r>
          </a:p>
          <a:p>
            <a:pPr lvl="1"/>
            <a:r>
              <a:rPr lang="en-AU" u="sng" dirty="0" smtClean="0"/>
              <a:t>M</a:t>
            </a:r>
            <a:r>
              <a:rPr lang="en-AU" dirty="0" smtClean="0"/>
              <a:t>easurable</a:t>
            </a:r>
          </a:p>
          <a:p>
            <a:pPr lvl="1"/>
            <a:r>
              <a:rPr lang="en-AU" u="sng" dirty="0" smtClean="0"/>
              <a:t>A</a:t>
            </a:r>
            <a:r>
              <a:rPr lang="en-AU" dirty="0" smtClean="0"/>
              <a:t>ttainable</a:t>
            </a:r>
            <a:endParaRPr lang="en-AU" u="sng" dirty="0" smtClean="0"/>
          </a:p>
          <a:p>
            <a:pPr lvl="1"/>
            <a:r>
              <a:rPr lang="en-AU" u="sng" dirty="0" smtClean="0"/>
              <a:t>R</a:t>
            </a:r>
            <a:r>
              <a:rPr lang="en-AU" dirty="0" smtClean="0"/>
              <a:t>elevant</a:t>
            </a:r>
            <a:endParaRPr lang="en-AU" u="sng" dirty="0" smtClean="0"/>
          </a:p>
          <a:p>
            <a:pPr lvl="1"/>
            <a:r>
              <a:rPr lang="en-AU" u="sng" dirty="0" smtClean="0"/>
              <a:t>T</a:t>
            </a:r>
            <a:r>
              <a:rPr lang="en-AU" dirty="0" smtClean="0"/>
              <a:t>imely</a:t>
            </a:r>
            <a:endParaRPr lang="en-AU" u="sng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2. Analyse the Environment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Managers attempt to work out where the organisation currently stands.</a:t>
            </a:r>
          </a:p>
          <a:p>
            <a:endParaRPr lang="en-AU" dirty="0" smtClean="0"/>
          </a:p>
          <a:p>
            <a:r>
              <a:rPr lang="en-AU" dirty="0" smtClean="0"/>
              <a:t>Common analysis technique is a SWOT Analysis.</a:t>
            </a:r>
          </a:p>
          <a:p>
            <a:endParaRPr lang="en-AU" dirty="0" smtClean="0"/>
          </a:p>
          <a:p>
            <a:r>
              <a:rPr lang="en-AU" dirty="0" smtClean="0"/>
              <a:t>This identifies an organisations </a:t>
            </a:r>
            <a:r>
              <a:rPr lang="en-AU" i="1" dirty="0" smtClean="0"/>
              <a:t>internal </a:t>
            </a:r>
            <a:r>
              <a:rPr lang="en-AU" u="sng" dirty="0" smtClean="0"/>
              <a:t>S</a:t>
            </a:r>
            <a:r>
              <a:rPr lang="en-AU" dirty="0" smtClean="0"/>
              <a:t>trengths and </a:t>
            </a:r>
            <a:r>
              <a:rPr lang="en-AU" u="sng" dirty="0" smtClean="0"/>
              <a:t>W</a:t>
            </a:r>
            <a:r>
              <a:rPr lang="en-AU" dirty="0" smtClean="0"/>
              <a:t>eaknesses and the </a:t>
            </a:r>
            <a:r>
              <a:rPr lang="en-AU" u="sng" dirty="0" smtClean="0"/>
              <a:t>O</a:t>
            </a:r>
            <a:r>
              <a:rPr lang="en-AU" dirty="0" smtClean="0"/>
              <a:t>pportunities and </a:t>
            </a:r>
            <a:r>
              <a:rPr lang="en-AU" u="sng" dirty="0" smtClean="0"/>
              <a:t>T</a:t>
            </a:r>
            <a:r>
              <a:rPr lang="en-AU" dirty="0" smtClean="0"/>
              <a:t>hreats from the </a:t>
            </a:r>
            <a:r>
              <a:rPr lang="en-AU" i="1" dirty="0" smtClean="0"/>
              <a:t>external </a:t>
            </a:r>
            <a:r>
              <a:rPr lang="en-AU" dirty="0" smtClean="0"/>
              <a:t>environment. </a:t>
            </a:r>
            <a:endParaRPr lang="en-AU" i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2. Analyse the Environment - SWOT</a:t>
            </a:r>
            <a:endParaRPr lang="en-AU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628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6700"/>
                <a:gridCol w="4076700"/>
              </a:tblGrid>
              <a:tr h="471478"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Strengths</a:t>
                      </a:r>
                      <a:endParaRPr lang="en-AU" sz="2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sz="2400" dirty="0" smtClean="0"/>
                        <a:t>Weaknesses</a:t>
                      </a:r>
                      <a:endParaRPr lang="en-AU" sz="24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1849671"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en-AU" sz="2000" dirty="0" smtClean="0"/>
                        <a:t>Aspects</a:t>
                      </a:r>
                      <a:r>
                        <a:rPr lang="en-AU" sz="2000" baseline="0" dirty="0" smtClean="0"/>
                        <a:t> of the organisation that we are good at and can take advantage of.</a:t>
                      </a:r>
                      <a:endParaRPr lang="en-AU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000" dirty="0" smtClean="0"/>
                        <a:t>Aspects of the organisation that we are lacking or not good at and we need to improve</a:t>
                      </a:r>
                      <a:r>
                        <a:rPr lang="en-AU" sz="2000" baseline="0" dirty="0" smtClean="0"/>
                        <a:t> in order to be more successful.</a:t>
                      </a:r>
                      <a:endParaRPr lang="en-AU" sz="2000" dirty="0"/>
                    </a:p>
                  </a:txBody>
                  <a:tcPr/>
                </a:tc>
              </a:tr>
              <a:tr h="436345">
                <a:tc>
                  <a:txBody>
                    <a:bodyPr/>
                    <a:lstStyle/>
                    <a:p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Opportunities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sz="2400" b="1" dirty="0" smtClean="0">
                          <a:solidFill>
                            <a:schemeClr val="bg1"/>
                          </a:solidFill>
                        </a:rPr>
                        <a:t>Threats</a:t>
                      </a:r>
                      <a:endParaRPr lang="en-AU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1849671">
                <a:tc>
                  <a:txBody>
                    <a:bodyPr/>
                    <a:lstStyle/>
                    <a:p>
                      <a:r>
                        <a:rPr lang="en-AU" sz="2000" dirty="0" smtClean="0"/>
                        <a:t>Factors</a:t>
                      </a:r>
                      <a:r>
                        <a:rPr lang="en-AU" sz="2000" baseline="0" dirty="0" smtClean="0"/>
                        <a:t> from the external environment that we might be able to use to our advantage.</a:t>
                      </a:r>
                      <a:endParaRPr lang="en-A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2000" dirty="0" smtClean="0"/>
                        <a:t>Factors</a:t>
                      </a:r>
                      <a:r>
                        <a:rPr lang="en-AU" sz="2000" baseline="0" dirty="0" smtClean="0"/>
                        <a:t> from the external environment that may hinder our development and we need to be watchful of and possible respond to.</a:t>
                      </a:r>
                      <a:endParaRPr lang="en-AU" sz="2000" dirty="0" smtClean="0"/>
                    </a:p>
                    <a:p>
                      <a:endParaRPr lang="en-AU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z="3200" dirty="0" smtClean="0"/>
              <a:t>3. Develop and evaluate alternative strategies </a:t>
            </a:r>
            <a:endParaRPr lang="en-A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AU" dirty="0" smtClean="0"/>
              <a:t>Possible strategies that could be used to reach the set objective are suggested.</a:t>
            </a:r>
          </a:p>
          <a:p>
            <a:endParaRPr lang="en-AU" dirty="0" smtClean="0"/>
          </a:p>
          <a:p>
            <a:r>
              <a:rPr lang="en-AU" dirty="0" smtClean="0"/>
              <a:t>Each possible strategy is then evaluated based on how efficiently and effectively it would meet the set objective.</a:t>
            </a:r>
            <a:endParaRPr lang="en-A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103</TotalTime>
  <Words>704</Words>
  <Application>Microsoft Office PowerPoint</Application>
  <PresentationFormat>On-screen Show (4:3)</PresentationFormat>
  <Paragraphs>115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Median</vt:lpstr>
      <vt:lpstr>Key Management Roles</vt:lpstr>
      <vt:lpstr>POLC</vt:lpstr>
      <vt:lpstr>POLC</vt:lpstr>
      <vt:lpstr>Planning</vt:lpstr>
      <vt:lpstr>Planning Process</vt:lpstr>
      <vt:lpstr>1. Set (define) the objective</vt:lpstr>
      <vt:lpstr>2. Analyse the Environment</vt:lpstr>
      <vt:lpstr>2. Analyse the Environment - SWOT</vt:lpstr>
      <vt:lpstr>3. Develop and evaluate alternative strategies </vt:lpstr>
      <vt:lpstr>4. Implement an Alternative</vt:lpstr>
      <vt:lpstr>5. Monitor and Review Results </vt:lpstr>
      <vt:lpstr>Organising</vt:lpstr>
      <vt:lpstr>Leading</vt:lpstr>
      <vt:lpstr>Leading - Qualities</vt:lpstr>
      <vt:lpstr>Leading – Tomorrow’s leaders...</vt:lpstr>
      <vt:lpstr>Controlling</vt:lpstr>
      <vt:lpstr>Controlling - Process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Key Management Roles</dc:title>
  <dc:creator>Education</dc:creator>
  <cp:lastModifiedBy>Education</cp:lastModifiedBy>
  <cp:revision>12</cp:revision>
  <dcterms:created xsi:type="dcterms:W3CDTF">2011-01-24T00:56:41Z</dcterms:created>
  <dcterms:modified xsi:type="dcterms:W3CDTF">2011-01-24T03:21:03Z</dcterms:modified>
</cp:coreProperties>
</file>